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62" r:id="rId2"/>
    <p:sldId id="277" r:id="rId3"/>
    <p:sldId id="271" r:id="rId4"/>
    <p:sldId id="272" r:id="rId5"/>
    <p:sldId id="273" r:id="rId6"/>
    <p:sldId id="274" r:id="rId7"/>
    <p:sldId id="275" r:id="rId8"/>
    <p:sldId id="283" r:id="rId9"/>
    <p:sldId id="261" r:id="rId10"/>
    <p:sldId id="267" r:id="rId11"/>
    <p:sldId id="264" r:id="rId12"/>
    <p:sldId id="268" r:id="rId13"/>
    <p:sldId id="265" r:id="rId14"/>
    <p:sldId id="266" r:id="rId15"/>
    <p:sldId id="263" r:id="rId16"/>
    <p:sldId id="284" r:id="rId17"/>
    <p:sldId id="297" r:id="rId18"/>
    <p:sldId id="298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79" r:id="rId27"/>
    <p:sldId id="292" r:id="rId28"/>
    <p:sldId id="293" r:id="rId29"/>
    <p:sldId id="294" r:id="rId30"/>
    <p:sldId id="269" r:id="rId31"/>
    <p:sldId id="270" r:id="rId32"/>
    <p:sldId id="280" r:id="rId33"/>
    <p:sldId id="276" r:id="rId34"/>
    <p:sldId id="281" r:id="rId35"/>
    <p:sldId id="282" r:id="rId36"/>
    <p:sldId id="29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2043"/>
    <a:srgbClr val="EBA4B2"/>
    <a:srgbClr val="D02044"/>
    <a:srgbClr val="E68D9F"/>
    <a:srgbClr val="E07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Orta Stil 4 - Vurgu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A1200-66C5-41DC-984E-924DD9F38EF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EE17F-A5A9-4782-8545-8D7897B4C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5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EE17F-A5A9-4782-8545-8D7897B4CD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91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969BA-C257-4B1D-B73E-C8F424E782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28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969BA-C257-4B1D-B73E-C8F424E782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93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8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1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7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7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7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2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8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0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3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7">
            <a:extLst>
              <a:ext uri="{FF2B5EF4-FFF2-40B4-BE49-F238E27FC236}">
                <a16:creationId xmlns:a16="http://schemas.microsoft.com/office/drawing/2014/main" id="{0AC14BE1-D95E-49F9-AF86-AD8068E19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Alt Başlık 8">
            <a:extLst>
              <a:ext uri="{FF2B5EF4-FFF2-40B4-BE49-F238E27FC236}">
                <a16:creationId xmlns:a16="http://schemas.microsoft.com/office/drawing/2014/main" id="{16F31A5A-42C7-4A86-AED3-DA4D3DE67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03543"/>
            <a:ext cx="9144000" cy="1048620"/>
          </a:xfrm>
        </p:spPr>
        <p:txBody>
          <a:bodyPr/>
          <a:lstStyle/>
          <a:p>
            <a:r>
              <a:rPr lang="en-US" sz="3000" b="1" dirty="0"/>
              <a:t>Vehicles chasing each other around</a:t>
            </a:r>
            <a:endParaRPr lang="tr-TR" sz="3000" b="1" dirty="0"/>
          </a:p>
          <a:p>
            <a:r>
              <a:rPr lang="en-US" sz="3000" b="1" dirty="0"/>
              <a:t> a closed course with varying property</a:t>
            </a:r>
            <a:endParaRPr lang="en-US" sz="3000" dirty="0"/>
          </a:p>
          <a:p>
            <a:endParaRPr lang="en-US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277815" y="529261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143DC638-8151-47FE-88F3-A997487BD246}"/>
              </a:ext>
            </a:extLst>
          </p:cNvPr>
          <p:cNvSpPr/>
          <p:nvPr/>
        </p:nvSpPr>
        <p:spPr>
          <a:xfrm rot="16200000">
            <a:off x="2719016" y="-665756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F2C83728-3012-4CD7-B184-A08FB1C351FE}"/>
              </a:ext>
            </a:extLst>
          </p:cNvPr>
          <p:cNvSpPr/>
          <p:nvPr/>
        </p:nvSpPr>
        <p:spPr>
          <a:xfrm>
            <a:off x="10668000" y="3336419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87AFBA55-5786-4ED1-866A-CD341325C0F4}"/>
              </a:ext>
            </a:extLst>
          </p:cNvPr>
          <p:cNvSpPr/>
          <p:nvPr/>
        </p:nvSpPr>
        <p:spPr>
          <a:xfrm rot="16200000">
            <a:off x="9226799" y="4881851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F36777F7-7A3A-4C44-B4B0-8EDA01601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64" y="1212651"/>
            <a:ext cx="8495071" cy="21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71FE6A-FB43-4C21-A93A-073759FDE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067540-1091-480C-9C38-0BAC24DEC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34" y="2283508"/>
            <a:ext cx="7677285" cy="411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9317342D-B987-4FD1-8DDD-DD09C043F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77" y="1640260"/>
            <a:ext cx="6135146" cy="4351338"/>
          </a:xfr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42D7638-518D-41F2-A555-41B52B39BA65}"/>
              </a:ext>
            </a:extLst>
          </p:cNvPr>
          <p:cNvSpPr txBox="1"/>
          <p:nvPr/>
        </p:nvSpPr>
        <p:spPr>
          <a:xfrm>
            <a:off x="2427009" y="5991598"/>
            <a:ext cx="733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Outputs</a:t>
            </a:r>
            <a:r>
              <a:rPr lang="tr-TR" dirty="0"/>
              <a:t> of </a:t>
            </a:r>
            <a:r>
              <a:rPr lang="tr-TR" dirty="0" err="1"/>
              <a:t>Color</a:t>
            </a:r>
            <a:r>
              <a:rPr lang="tr-TR" dirty="0"/>
              <a:t> </a:t>
            </a:r>
            <a:r>
              <a:rPr lang="tr-TR" dirty="0" err="1"/>
              <a:t>Filtering</a:t>
            </a:r>
            <a:r>
              <a:rPr lang="tr-TR" dirty="0"/>
              <a:t>, </a:t>
            </a:r>
            <a:r>
              <a:rPr lang="tr-TR" dirty="0" err="1"/>
              <a:t>Canny</a:t>
            </a:r>
            <a:r>
              <a:rPr lang="tr-TR" dirty="0"/>
              <a:t> </a:t>
            </a:r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Hough</a:t>
            </a:r>
            <a:r>
              <a:rPr lang="tr-TR" dirty="0"/>
              <a:t> </a:t>
            </a:r>
            <a:r>
              <a:rPr lang="tr-TR" dirty="0" err="1"/>
              <a:t>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75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Determining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found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image</a:t>
            </a:r>
            <a:endParaRPr lang="tr-T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23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İçerik Yer Tutucusu 10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46379EF-5A22-499A-BE03-32399339F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64" y="2277676"/>
            <a:ext cx="7421073" cy="39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08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0" name="İçerik Yer Tutucusu 9" descr="aksesuar, şemsiye içeren bir resim&#10;&#10;Açıklama otomatik olarak oluşturuldu">
            <a:extLst>
              <a:ext uri="{FF2B5EF4-FFF2-40B4-BE49-F238E27FC236}">
                <a16:creationId xmlns:a16="http://schemas.microsoft.com/office/drawing/2014/main" id="{158FD07B-24EF-4933-A731-0323D7E62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53656"/>
            <a:ext cx="6096000" cy="4343400"/>
          </a:xfr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F47C907C-790F-4868-82CB-8ED093E2FFCA}"/>
              </a:ext>
            </a:extLst>
          </p:cNvPr>
          <p:cNvSpPr txBox="1"/>
          <p:nvPr/>
        </p:nvSpPr>
        <p:spPr>
          <a:xfrm>
            <a:off x="3048000" y="5997056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</a:t>
            </a:r>
            <a:r>
              <a:rPr lang="tr-TR" dirty="0"/>
              <a:t> of 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92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DCB7F535-467A-411D-BB66-967112541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796533"/>
            <a:ext cx="6096000" cy="405765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36A93665-B794-40C6-9B4B-5DDF9A014719}"/>
              </a:ext>
            </a:extLst>
          </p:cNvPr>
          <p:cNvSpPr txBox="1"/>
          <p:nvPr/>
        </p:nvSpPr>
        <p:spPr>
          <a:xfrm>
            <a:off x="3038541" y="5854183"/>
            <a:ext cx="611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Realtime</a:t>
            </a:r>
            <a:r>
              <a:rPr lang="tr-TR" dirty="0"/>
              <a:t> Video </a:t>
            </a:r>
            <a:r>
              <a:rPr lang="tr-TR" dirty="0" err="1"/>
              <a:t>Containing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4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845280" y="365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tr-T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PID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Controller Subsystem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9" name="CustomShape 2"/>
          <p:cNvSpPr/>
          <p:nvPr/>
        </p:nvSpPr>
        <p:spPr>
          <a:xfrm rot="16200000">
            <a:off x="6100560" y="1021680"/>
            <a:ext cx="122040" cy="1131444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0" name="CustomShape 3"/>
          <p:cNvSpPr/>
          <p:nvPr/>
        </p:nvSpPr>
        <p:spPr>
          <a:xfrm>
            <a:off x="149760" y="365760"/>
            <a:ext cx="122040" cy="602352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21" name="İçerik Yer Tutucusu 4"/>
          <p:cNvPicPr/>
          <p:nvPr/>
        </p:nvPicPr>
        <p:blipFill>
          <a:blip r:embed="rId2"/>
          <a:stretch/>
        </p:blipFill>
        <p:spPr>
          <a:xfrm>
            <a:off x="142200" y="5959440"/>
            <a:ext cx="787680" cy="787680"/>
          </a:xfrm>
          <a:prstGeom prst="rect">
            <a:avLst/>
          </a:prstGeom>
          <a:ln>
            <a:noFill/>
          </a:ln>
        </p:spPr>
      </p:pic>
      <p:sp>
        <p:nvSpPr>
          <p:cNvPr id="222" name="CustomShape 4"/>
          <p:cNvSpPr/>
          <p:nvPr/>
        </p:nvSpPr>
        <p:spPr>
          <a:xfrm>
            <a:off x="5555880" y="6488640"/>
            <a:ext cx="1584360" cy="36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K2D"/>
              </a:rPr>
              <a:t>DUAYENLER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TextShape 5"/>
          <p:cNvSpPr txBox="1"/>
          <p:nvPr/>
        </p:nvSpPr>
        <p:spPr>
          <a:xfrm>
            <a:off x="845280" y="18288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Receiving data from processing unit</a:t>
            </a:r>
            <a:endParaRPr lang="tr-T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Following the path with acquired input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845280" y="365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tr-T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PID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Controller Subsystem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9" name="CustomShape 2"/>
          <p:cNvSpPr/>
          <p:nvPr/>
        </p:nvSpPr>
        <p:spPr>
          <a:xfrm rot="16200000">
            <a:off x="6100560" y="1021680"/>
            <a:ext cx="122040" cy="1131444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0" name="CustomShape 3"/>
          <p:cNvSpPr/>
          <p:nvPr/>
        </p:nvSpPr>
        <p:spPr>
          <a:xfrm>
            <a:off x="149760" y="365760"/>
            <a:ext cx="122040" cy="602352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21" name="İçerik Yer Tutucusu 4"/>
          <p:cNvPicPr/>
          <p:nvPr/>
        </p:nvPicPr>
        <p:blipFill>
          <a:blip r:embed="rId2"/>
          <a:stretch/>
        </p:blipFill>
        <p:spPr>
          <a:xfrm>
            <a:off x="142200" y="5959440"/>
            <a:ext cx="787680" cy="787680"/>
          </a:xfrm>
          <a:prstGeom prst="rect">
            <a:avLst/>
          </a:prstGeom>
          <a:ln>
            <a:noFill/>
          </a:ln>
        </p:spPr>
      </p:pic>
      <p:sp>
        <p:nvSpPr>
          <p:cNvPr id="222" name="CustomShape 4"/>
          <p:cNvSpPr/>
          <p:nvPr/>
        </p:nvSpPr>
        <p:spPr>
          <a:xfrm>
            <a:off x="5555880" y="6488640"/>
            <a:ext cx="1584360" cy="36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K2D"/>
              </a:rPr>
              <a:t>DUAYENLER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TextShape 5"/>
          <p:cNvSpPr txBox="1"/>
          <p:nvPr/>
        </p:nvSpPr>
        <p:spPr>
          <a:xfrm>
            <a:off x="845280" y="18288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Receiving data from processing unit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communication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Rpi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and Arduino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Following the path with acquired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</a:t>
            </a:r>
            <a:r>
              <a:rPr lang="tr-T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7088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845280" y="365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tr-T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PID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Controller Subsystem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9" name="CustomShape 2"/>
          <p:cNvSpPr/>
          <p:nvPr/>
        </p:nvSpPr>
        <p:spPr>
          <a:xfrm rot="16200000">
            <a:off x="6100560" y="1021680"/>
            <a:ext cx="122040" cy="1131444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0" name="CustomShape 3"/>
          <p:cNvSpPr/>
          <p:nvPr/>
        </p:nvSpPr>
        <p:spPr>
          <a:xfrm>
            <a:off x="149760" y="365760"/>
            <a:ext cx="122040" cy="602352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21" name="İçerik Yer Tutucusu 4"/>
          <p:cNvPicPr/>
          <p:nvPr/>
        </p:nvPicPr>
        <p:blipFill>
          <a:blip r:embed="rId2"/>
          <a:stretch/>
        </p:blipFill>
        <p:spPr>
          <a:xfrm>
            <a:off x="142200" y="5959440"/>
            <a:ext cx="787680" cy="787680"/>
          </a:xfrm>
          <a:prstGeom prst="rect">
            <a:avLst/>
          </a:prstGeom>
          <a:ln>
            <a:noFill/>
          </a:ln>
        </p:spPr>
      </p:pic>
      <p:sp>
        <p:nvSpPr>
          <p:cNvPr id="222" name="CustomShape 4"/>
          <p:cNvSpPr/>
          <p:nvPr/>
        </p:nvSpPr>
        <p:spPr>
          <a:xfrm>
            <a:off x="5555880" y="6488640"/>
            <a:ext cx="1584360" cy="36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K2D"/>
              </a:rPr>
              <a:t>DUAYENLER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TextShape 5"/>
          <p:cNvSpPr txBox="1"/>
          <p:nvPr/>
        </p:nvSpPr>
        <p:spPr>
          <a:xfrm>
            <a:off x="845280" y="18288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Receiving data from processing unit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communication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Rpi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and Arduino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Following the path with acquired input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Differential drive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9917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845280" y="365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Differential drive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5" name="CustomShape 2"/>
          <p:cNvSpPr/>
          <p:nvPr/>
        </p:nvSpPr>
        <p:spPr>
          <a:xfrm rot="16200000">
            <a:off x="6100560" y="1021680"/>
            <a:ext cx="122040" cy="1131444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6" name="CustomShape 3"/>
          <p:cNvSpPr/>
          <p:nvPr/>
        </p:nvSpPr>
        <p:spPr>
          <a:xfrm>
            <a:off x="149760" y="365760"/>
            <a:ext cx="122040" cy="602352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27" name="İçerik Yer Tutucusu 4"/>
          <p:cNvPicPr/>
          <p:nvPr/>
        </p:nvPicPr>
        <p:blipFill>
          <a:blip r:embed="rId2"/>
          <a:stretch/>
        </p:blipFill>
        <p:spPr>
          <a:xfrm>
            <a:off x="142200" y="5959440"/>
            <a:ext cx="787680" cy="787680"/>
          </a:xfrm>
          <a:prstGeom prst="rect">
            <a:avLst/>
          </a:prstGeom>
          <a:ln>
            <a:noFill/>
          </a:ln>
        </p:spPr>
      </p:pic>
      <p:sp>
        <p:nvSpPr>
          <p:cNvPr id="228" name="CustomShape 4"/>
          <p:cNvSpPr/>
          <p:nvPr/>
        </p:nvSpPr>
        <p:spPr>
          <a:xfrm>
            <a:off x="5555880" y="6488640"/>
            <a:ext cx="1584360" cy="36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K2D"/>
              </a:rPr>
              <a:t>DUAYENLER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Picture 2"/>
          <p:cNvPicPr/>
          <p:nvPr/>
        </p:nvPicPr>
        <p:blipFill>
          <a:blip r:embed="rId3"/>
          <a:srcRect l="470" t="2334" r="24728"/>
          <a:stretch/>
        </p:blipFill>
        <p:spPr>
          <a:xfrm>
            <a:off x="3753000" y="1635840"/>
            <a:ext cx="4202280" cy="2331720"/>
          </a:xfrm>
          <a:prstGeom prst="rect">
            <a:avLst/>
          </a:prstGeom>
          <a:ln>
            <a:noFill/>
          </a:ln>
        </p:spPr>
      </p:pic>
      <p:pic>
        <p:nvPicPr>
          <p:cNvPr id="230" name="Resim 229"/>
          <p:cNvPicPr/>
          <p:nvPr/>
        </p:nvPicPr>
        <p:blipFill>
          <a:blip r:embed="rId4"/>
          <a:stretch/>
        </p:blipFill>
        <p:spPr>
          <a:xfrm>
            <a:off x="2888280" y="4297680"/>
            <a:ext cx="6438600" cy="206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Outline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Company Description</a:t>
            </a:r>
          </a:p>
          <a:p>
            <a:r>
              <a:rPr lang="en-US" dirty="0"/>
              <a:t>Overall System Definition</a:t>
            </a:r>
          </a:p>
          <a:p>
            <a:r>
              <a:rPr lang="en-US" dirty="0"/>
              <a:t>Subsystem Details</a:t>
            </a:r>
          </a:p>
          <a:p>
            <a:r>
              <a:rPr lang="en-US" dirty="0"/>
              <a:t>Power and Cost Analysis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Future Plans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90138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845280" y="365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Structure System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2" name="CustomShape 2"/>
          <p:cNvSpPr/>
          <p:nvPr/>
        </p:nvSpPr>
        <p:spPr>
          <a:xfrm rot="16200000">
            <a:off x="6100560" y="1021680"/>
            <a:ext cx="122040" cy="1131444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3" name="CustomShape 3"/>
          <p:cNvSpPr/>
          <p:nvPr/>
        </p:nvSpPr>
        <p:spPr>
          <a:xfrm>
            <a:off x="149760" y="365760"/>
            <a:ext cx="122040" cy="602352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34" name="İçerik Yer Tutucusu 4"/>
          <p:cNvPicPr/>
          <p:nvPr/>
        </p:nvPicPr>
        <p:blipFill>
          <a:blip r:embed="rId2"/>
          <a:stretch/>
        </p:blipFill>
        <p:spPr>
          <a:xfrm>
            <a:off x="142200" y="5959440"/>
            <a:ext cx="787680" cy="787680"/>
          </a:xfrm>
          <a:prstGeom prst="rect">
            <a:avLst/>
          </a:prstGeom>
          <a:ln>
            <a:noFill/>
          </a:ln>
        </p:spPr>
      </p:pic>
      <p:sp>
        <p:nvSpPr>
          <p:cNvPr id="235" name="CustomShape 4"/>
          <p:cNvSpPr/>
          <p:nvPr/>
        </p:nvSpPr>
        <p:spPr>
          <a:xfrm>
            <a:off x="5555880" y="6488640"/>
            <a:ext cx="1584360" cy="36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K2D"/>
              </a:rPr>
              <a:t>DUAYENLER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TextShape 5"/>
          <p:cNvSpPr txBox="1"/>
          <p:nvPr/>
        </p:nvSpPr>
        <p:spPr>
          <a:xfrm>
            <a:off x="1337040" y="1721880"/>
            <a:ext cx="4658040" cy="551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Chassis structure</a:t>
            </a:r>
          </a:p>
        </p:txBody>
      </p:sp>
      <p:pic>
        <p:nvPicPr>
          <p:cNvPr id="237" name="Picture 3"/>
          <p:cNvPicPr/>
          <p:nvPr/>
        </p:nvPicPr>
        <p:blipFill>
          <a:blip r:embed="rId3"/>
          <a:stretch/>
        </p:blipFill>
        <p:spPr>
          <a:xfrm>
            <a:off x="4560120" y="2358720"/>
            <a:ext cx="3575160" cy="368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 rot="16200000">
            <a:off x="6100560" y="1021680"/>
            <a:ext cx="122040" cy="1131444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9" name="CustomShape 2"/>
          <p:cNvSpPr/>
          <p:nvPr/>
        </p:nvSpPr>
        <p:spPr>
          <a:xfrm>
            <a:off x="149760" y="365760"/>
            <a:ext cx="122040" cy="602352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40" name="İçerik Yer Tutucusu 4"/>
          <p:cNvPicPr/>
          <p:nvPr/>
        </p:nvPicPr>
        <p:blipFill>
          <a:blip r:embed="rId2"/>
          <a:stretch/>
        </p:blipFill>
        <p:spPr>
          <a:xfrm>
            <a:off x="142200" y="5959440"/>
            <a:ext cx="787680" cy="787680"/>
          </a:xfrm>
          <a:prstGeom prst="rect">
            <a:avLst/>
          </a:prstGeom>
          <a:ln>
            <a:noFill/>
          </a:ln>
        </p:spPr>
      </p:pic>
      <p:sp>
        <p:nvSpPr>
          <p:cNvPr id="241" name="CustomShape 3"/>
          <p:cNvSpPr/>
          <p:nvPr/>
        </p:nvSpPr>
        <p:spPr>
          <a:xfrm>
            <a:off x="5555880" y="6488640"/>
            <a:ext cx="1584360" cy="36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K2D"/>
              </a:rPr>
              <a:t>DUAYENLER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DC8FDF4-13BA-4D4C-B1E8-F68C9E293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50" y="304120"/>
            <a:ext cx="4610100" cy="614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845280" y="365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Vehicle Detection Subsystem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845280" y="18288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Detecting the opponent to be caught within 5cm range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Detecting the opponent if it reaches from back within 5cm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Giving meaningful data to Pi to trigger handshake protocol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5" name="CustomShape 3"/>
          <p:cNvSpPr/>
          <p:nvPr/>
        </p:nvSpPr>
        <p:spPr>
          <a:xfrm rot="16200000">
            <a:off x="6100560" y="1021680"/>
            <a:ext cx="122040" cy="1131444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6" name="CustomShape 4"/>
          <p:cNvSpPr/>
          <p:nvPr/>
        </p:nvSpPr>
        <p:spPr>
          <a:xfrm>
            <a:off x="149760" y="365760"/>
            <a:ext cx="122040" cy="602352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47" name="İçerik Yer Tutucusu 4"/>
          <p:cNvPicPr/>
          <p:nvPr/>
        </p:nvPicPr>
        <p:blipFill>
          <a:blip r:embed="rId2"/>
          <a:stretch/>
        </p:blipFill>
        <p:spPr>
          <a:xfrm>
            <a:off x="142200" y="5959440"/>
            <a:ext cx="787680" cy="787680"/>
          </a:xfrm>
          <a:prstGeom prst="rect">
            <a:avLst/>
          </a:prstGeom>
          <a:ln>
            <a:noFill/>
          </a:ln>
        </p:spPr>
      </p:pic>
      <p:sp>
        <p:nvSpPr>
          <p:cNvPr id="248" name="CustomShape 5"/>
          <p:cNvSpPr/>
          <p:nvPr/>
        </p:nvSpPr>
        <p:spPr>
          <a:xfrm>
            <a:off x="5555880" y="6488640"/>
            <a:ext cx="1584360" cy="36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K2D"/>
              </a:rPr>
              <a:t>DUAYENLER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845280" y="365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Vehicle Detection Subsystem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0" name="TextShape 2"/>
          <p:cNvSpPr txBox="1"/>
          <p:nvPr/>
        </p:nvSpPr>
        <p:spPr>
          <a:xfrm>
            <a:off x="845280" y="18288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Main Solution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Two time-of-flight distance sensors at the front and back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1" name="CustomShape 3"/>
          <p:cNvSpPr/>
          <p:nvPr/>
        </p:nvSpPr>
        <p:spPr>
          <a:xfrm rot="16200000">
            <a:off x="6100560" y="1021680"/>
            <a:ext cx="122040" cy="1131444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2" name="CustomShape 4"/>
          <p:cNvSpPr/>
          <p:nvPr/>
        </p:nvSpPr>
        <p:spPr>
          <a:xfrm>
            <a:off x="149760" y="365760"/>
            <a:ext cx="122040" cy="602352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53" name="İçerik Yer Tutucusu 4"/>
          <p:cNvPicPr/>
          <p:nvPr/>
        </p:nvPicPr>
        <p:blipFill>
          <a:blip r:embed="rId2"/>
          <a:stretch/>
        </p:blipFill>
        <p:spPr>
          <a:xfrm>
            <a:off x="142200" y="5959440"/>
            <a:ext cx="787680" cy="787680"/>
          </a:xfrm>
          <a:prstGeom prst="rect">
            <a:avLst/>
          </a:prstGeom>
          <a:ln>
            <a:noFill/>
          </a:ln>
        </p:spPr>
      </p:pic>
      <p:sp>
        <p:nvSpPr>
          <p:cNvPr id="254" name="CustomShape 5"/>
          <p:cNvSpPr/>
          <p:nvPr/>
        </p:nvSpPr>
        <p:spPr>
          <a:xfrm>
            <a:off x="5555880" y="6488640"/>
            <a:ext cx="1584360" cy="36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K2D"/>
              </a:rPr>
              <a:t>DUAYENLER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Picture 8"/>
          <p:cNvPicPr/>
          <p:nvPr/>
        </p:nvPicPr>
        <p:blipFill>
          <a:blip r:embed="rId3"/>
          <a:stretch/>
        </p:blipFill>
        <p:spPr>
          <a:xfrm>
            <a:off x="1504080" y="3500280"/>
            <a:ext cx="9183240" cy="105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845280" y="365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Vehicle Detection Subsystem (Tests)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57" name="Content Placeholder 7"/>
          <p:cNvPicPr/>
          <p:nvPr/>
        </p:nvPicPr>
        <p:blipFill>
          <a:blip r:embed="rId2"/>
          <a:stretch/>
        </p:blipFill>
        <p:spPr>
          <a:xfrm>
            <a:off x="646560" y="3677040"/>
            <a:ext cx="5119200" cy="2231280"/>
          </a:xfrm>
          <a:prstGeom prst="rect">
            <a:avLst/>
          </a:prstGeom>
          <a:ln>
            <a:noFill/>
          </a:ln>
        </p:spPr>
      </p:pic>
      <p:sp>
        <p:nvSpPr>
          <p:cNvPr id="258" name="CustomShape 2"/>
          <p:cNvSpPr/>
          <p:nvPr/>
        </p:nvSpPr>
        <p:spPr>
          <a:xfrm rot="16200000">
            <a:off x="6100560" y="1021680"/>
            <a:ext cx="122040" cy="1131444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9" name="CustomShape 3"/>
          <p:cNvSpPr/>
          <p:nvPr/>
        </p:nvSpPr>
        <p:spPr>
          <a:xfrm>
            <a:off x="149760" y="365760"/>
            <a:ext cx="122040" cy="602352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60" name="İçerik Yer Tutucusu 4"/>
          <p:cNvPicPr/>
          <p:nvPr/>
        </p:nvPicPr>
        <p:blipFill>
          <a:blip r:embed="rId3"/>
          <a:stretch/>
        </p:blipFill>
        <p:spPr>
          <a:xfrm>
            <a:off x="142200" y="5959440"/>
            <a:ext cx="787680" cy="787680"/>
          </a:xfrm>
          <a:prstGeom prst="rect">
            <a:avLst/>
          </a:prstGeom>
          <a:ln>
            <a:noFill/>
          </a:ln>
        </p:spPr>
      </p:pic>
      <p:sp>
        <p:nvSpPr>
          <p:cNvPr id="261" name="CustomShape 4"/>
          <p:cNvSpPr/>
          <p:nvPr/>
        </p:nvSpPr>
        <p:spPr>
          <a:xfrm>
            <a:off x="5555880" y="6488640"/>
            <a:ext cx="1584360" cy="36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K2D"/>
              </a:rPr>
              <a:t>DUAYENLER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Picture 8"/>
          <p:cNvPicPr/>
          <p:nvPr/>
        </p:nvPicPr>
        <p:blipFill>
          <a:blip r:embed="rId4"/>
          <a:stretch/>
        </p:blipFill>
        <p:spPr>
          <a:xfrm>
            <a:off x="5488920" y="1743480"/>
            <a:ext cx="2123640" cy="1933200"/>
          </a:xfrm>
          <a:prstGeom prst="rect">
            <a:avLst/>
          </a:prstGeom>
          <a:ln>
            <a:noFill/>
          </a:ln>
        </p:spPr>
      </p:pic>
      <p:pic>
        <p:nvPicPr>
          <p:cNvPr id="263" name="Picture 9"/>
          <p:cNvPicPr/>
          <p:nvPr/>
        </p:nvPicPr>
        <p:blipFill>
          <a:blip r:embed="rId5"/>
          <a:stretch/>
        </p:blipFill>
        <p:spPr>
          <a:xfrm>
            <a:off x="8952840" y="1381320"/>
            <a:ext cx="2672280" cy="2657160"/>
          </a:xfrm>
          <a:prstGeom prst="rect">
            <a:avLst/>
          </a:prstGeom>
          <a:ln>
            <a:noFill/>
          </a:ln>
        </p:spPr>
      </p:pic>
      <p:pic>
        <p:nvPicPr>
          <p:cNvPr id="264" name="Picture 10"/>
          <p:cNvPicPr/>
          <p:nvPr/>
        </p:nvPicPr>
        <p:blipFill>
          <a:blip r:embed="rId6"/>
          <a:stretch/>
        </p:blipFill>
        <p:spPr>
          <a:xfrm>
            <a:off x="1373400" y="1638360"/>
            <a:ext cx="2552400" cy="179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845280" y="365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External Communication S</a:t>
            </a:r>
            <a:r>
              <a:rPr lang="tr-TR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ubs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ystem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845280" y="18288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Communicating with the opponent via Wi-Fi protocol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Executing handshake protocol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7" name="CustomShape 3"/>
          <p:cNvSpPr/>
          <p:nvPr/>
        </p:nvSpPr>
        <p:spPr>
          <a:xfrm rot="16200000">
            <a:off x="6100560" y="1021680"/>
            <a:ext cx="122040" cy="1131444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68" name="CustomShape 4"/>
          <p:cNvSpPr/>
          <p:nvPr/>
        </p:nvSpPr>
        <p:spPr>
          <a:xfrm>
            <a:off x="149760" y="365760"/>
            <a:ext cx="122040" cy="602352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69" name="İçerik Yer Tutucusu 4"/>
          <p:cNvPicPr/>
          <p:nvPr/>
        </p:nvPicPr>
        <p:blipFill>
          <a:blip r:embed="rId2"/>
          <a:stretch/>
        </p:blipFill>
        <p:spPr>
          <a:xfrm>
            <a:off x="142200" y="5959440"/>
            <a:ext cx="787680" cy="787680"/>
          </a:xfrm>
          <a:prstGeom prst="rect">
            <a:avLst/>
          </a:prstGeom>
          <a:ln>
            <a:noFill/>
          </a:ln>
        </p:spPr>
      </p:pic>
      <p:sp>
        <p:nvSpPr>
          <p:cNvPr id="270" name="CustomShape 5"/>
          <p:cNvSpPr/>
          <p:nvPr/>
        </p:nvSpPr>
        <p:spPr>
          <a:xfrm>
            <a:off x="5555880" y="6488640"/>
            <a:ext cx="1584360" cy="36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K2D"/>
              </a:rPr>
              <a:t>DUAYENLER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845280" y="365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External Communication S</a:t>
            </a:r>
            <a:r>
              <a:rPr lang="tr-TR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ubs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ystem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845280" y="18288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Main Solution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 algorithm utilizing network programming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3" name="CustomShape 3"/>
          <p:cNvSpPr/>
          <p:nvPr/>
        </p:nvSpPr>
        <p:spPr>
          <a:xfrm rot="16200000">
            <a:off x="6100560" y="1021680"/>
            <a:ext cx="122040" cy="1131444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4" name="CustomShape 4"/>
          <p:cNvSpPr/>
          <p:nvPr/>
        </p:nvSpPr>
        <p:spPr>
          <a:xfrm>
            <a:off x="149760" y="365760"/>
            <a:ext cx="122040" cy="602352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75" name="İçerik Yer Tutucusu 4"/>
          <p:cNvPicPr/>
          <p:nvPr/>
        </p:nvPicPr>
        <p:blipFill>
          <a:blip r:embed="rId2"/>
          <a:stretch/>
        </p:blipFill>
        <p:spPr>
          <a:xfrm>
            <a:off x="142200" y="5959440"/>
            <a:ext cx="787680" cy="787680"/>
          </a:xfrm>
          <a:prstGeom prst="rect">
            <a:avLst/>
          </a:prstGeom>
          <a:ln>
            <a:noFill/>
          </a:ln>
        </p:spPr>
      </p:pic>
      <p:sp>
        <p:nvSpPr>
          <p:cNvPr id="276" name="CustomShape 5"/>
          <p:cNvSpPr/>
          <p:nvPr/>
        </p:nvSpPr>
        <p:spPr>
          <a:xfrm>
            <a:off x="5555880" y="6488640"/>
            <a:ext cx="1584360" cy="36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K2D"/>
              </a:rPr>
              <a:t>DUAYENLER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7" name="Picture 9"/>
          <p:cNvPicPr/>
          <p:nvPr/>
        </p:nvPicPr>
        <p:blipFill>
          <a:blip r:embed="rId3"/>
          <a:stretch/>
        </p:blipFill>
        <p:spPr>
          <a:xfrm>
            <a:off x="1002240" y="3109680"/>
            <a:ext cx="10200960" cy="2209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845280" y="365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External Communication S</a:t>
            </a:r>
            <a:r>
              <a:rPr lang="tr-TR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ubs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ystem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(Tests)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845280" y="18288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Wingdings 2" charset="2"/>
              <a:buChar char="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Raspberry Pi as Client Test</a:t>
            </a: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Wingdings 2" charset="2"/>
              <a:buChar char="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Raspberry Pi as Server Test</a:t>
            </a:r>
          </a:p>
        </p:txBody>
      </p:sp>
      <p:sp>
        <p:nvSpPr>
          <p:cNvPr id="280" name="CustomShape 3"/>
          <p:cNvSpPr/>
          <p:nvPr/>
        </p:nvSpPr>
        <p:spPr>
          <a:xfrm rot="16200000">
            <a:off x="6100560" y="1021680"/>
            <a:ext cx="122040" cy="1131444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1" name="CustomShape 4"/>
          <p:cNvSpPr/>
          <p:nvPr/>
        </p:nvSpPr>
        <p:spPr>
          <a:xfrm>
            <a:off x="149760" y="365760"/>
            <a:ext cx="122040" cy="602352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82" name="İçerik Yer Tutucusu 4"/>
          <p:cNvPicPr/>
          <p:nvPr/>
        </p:nvPicPr>
        <p:blipFill>
          <a:blip r:embed="rId2"/>
          <a:stretch/>
        </p:blipFill>
        <p:spPr>
          <a:xfrm>
            <a:off x="142200" y="5959440"/>
            <a:ext cx="787680" cy="787680"/>
          </a:xfrm>
          <a:prstGeom prst="rect">
            <a:avLst/>
          </a:prstGeom>
          <a:ln>
            <a:noFill/>
          </a:ln>
        </p:spPr>
      </p:pic>
      <p:sp>
        <p:nvSpPr>
          <p:cNvPr id="283" name="CustomShape 5"/>
          <p:cNvSpPr/>
          <p:nvPr/>
        </p:nvSpPr>
        <p:spPr>
          <a:xfrm>
            <a:off x="5555880" y="6488640"/>
            <a:ext cx="1584360" cy="36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K2D"/>
              </a:rPr>
              <a:t>DUAYENLER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845280" y="365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External Communication S</a:t>
            </a:r>
            <a:r>
              <a:rPr lang="tr-TR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ubs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ystem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(Results)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85" name="Content Placeholder 7"/>
          <p:cNvPicPr/>
          <p:nvPr/>
        </p:nvPicPr>
        <p:blipFill>
          <a:blip r:embed="rId2"/>
          <a:stretch/>
        </p:blipFill>
        <p:spPr>
          <a:xfrm>
            <a:off x="1016280" y="2389680"/>
            <a:ext cx="4063320" cy="2078640"/>
          </a:xfrm>
          <a:prstGeom prst="rect">
            <a:avLst/>
          </a:prstGeom>
          <a:ln>
            <a:noFill/>
          </a:ln>
        </p:spPr>
      </p:pic>
      <p:sp>
        <p:nvSpPr>
          <p:cNvPr id="286" name="CustomShape 2"/>
          <p:cNvSpPr/>
          <p:nvPr/>
        </p:nvSpPr>
        <p:spPr>
          <a:xfrm rot="16200000">
            <a:off x="6100560" y="1021680"/>
            <a:ext cx="122040" cy="1131444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7" name="CustomShape 3"/>
          <p:cNvSpPr/>
          <p:nvPr/>
        </p:nvSpPr>
        <p:spPr>
          <a:xfrm>
            <a:off x="149760" y="365760"/>
            <a:ext cx="122040" cy="602352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88" name="İçerik Yer Tutucusu 4"/>
          <p:cNvPicPr/>
          <p:nvPr/>
        </p:nvPicPr>
        <p:blipFill>
          <a:blip r:embed="rId3"/>
          <a:stretch/>
        </p:blipFill>
        <p:spPr>
          <a:xfrm>
            <a:off x="142200" y="5959440"/>
            <a:ext cx="787680" cy="787680"/>
          </a:xfrm>
          <a:prstGeom prst="rect">
            <a:avLst/>
          </a:prstGeom>
          <a:ln>
            <a:noFill/>
          </a:ln>
        </p:spPr>
      </p:pic>
      <p:sp>
        <p:nvSpPr>
          <p:cNvPr id="289" name="CustomShape 4"/>
          <p:cNvSpPr/>
          <p:nvPr/>
        </p:nvSpPr>
        <p:spPr>
          <a:xfrm>
            <a:off x="5555880" y="6488640"/>
            <a:ext cx="1584360" cy="36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K2D"/>
              </a:rPr>
              <a:t>DUAYENLER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5"/>
          <p:cNvSpPr/>
          <p:nvPr/>
        </p:nvSpPr>
        <p:spPr>
          <a:xfrm>
            <a:off x="1016280" y="1820160"/>
            <a:ext cx="3625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Duayenler as server: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6"/>
          <p:cNvSpPr/>
          <p:nvPr/>
        </p:nvSpPr>
        <p:spPr>
          <a:xfrm flipH="1">
            <a:off x="6357960" y="1820160"/>
            <a:ext cx="3446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Opponent as client: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2" name="Picture 17"/>
          <p:cNvPicPr/>
          <p:nvPr/>
        </p:nvPicPr>
        <p:blipFill>
          <a:blip r:embed="rId4"/>
          <a:stretch/>
        </p:blipFill>
        <p:spPr>
          <a:xfrm>
            <a:off x="5555880" y="2563200"/>
            <a:ext cx="5875920" cy="162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845280" y="365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External Communication S</a:t>
            </a:r>
            <a:r>
              <a:rPr lang="tr-TR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ubs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ystem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(Results)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4" name="CustomShape 2"/>
          <p:cNvSpPr/>
          <p:nvPr/>
        </p:nvSpPr>
        <p:spPr>
          <a:xfrm rot="16200000">
            <a:off x="6100560" y="1021680"/>
            <a:ext cx="122040" cy="1131444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95" name="CustomShape 3"/>
          <p:cNvSpPr/>
          <p:nvPr/>
        </p:nvSpPr>
        <p:spPr>
          <a:xfrm>
            <a:off x="149760" y="365760"/>
            <a:ext cx="122040" cy="602352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96" name="İçerik Yer Tutucusu 4"/>
          <p:cNvPicPr/>
          <p:nvPr/>
        </p:nvPicPr>
        <p:blipFill>
          <a:blip r:embed="rId2"/>
          <a:stretch/>
        </p:blipFill>
        <p:spPr>
          <a:xfrm>
            <a:off x="142200" y="5959440"/>
            <a:ext cx="787680" cy="787680"/>
          </a:xfrm>
          <a:prstGeom prst="rect">
            <a:avLst/>
          </a:prstGeom>
          <a:ln>
            <a:noFill/>
          </a:ln>
        </p:spPr>
      </p:pic>
      <p:sp>
        <p:nvSpPr>
          <p:cNvPr id="297" name="CustomShape 4"/>
          <p:cNvSpPr/>
          <p:nvPr/>
        </p:nvSpPr>
        <p:spPr>
          <a:xfrm>
            <a:off x="5555880" y="6488640"/>
            <a:ext cx="1584360" cy="36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K2D"/>
              </a:rPr>
              <a:t>DUAYENLER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5"/>
          <p:cNvSpPr/>
          <p:nvPr/>
        </p:nvSpPr>
        <p:spPr>
          <a:xfrm>
            <a:off x="1016280" y="1820160"/>
            <a:ext cx="3625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Duayenler as client: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6"/>
          <p:cNvSpPr/>
          <p:nvPr/>
        </p:nvSpPr>
        <p:spPr>
          <a:xfrm flipH="1">
            <a:off x="6357960" y="1820160"/>
            <a:ext cx="3446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Opponent as server: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0" name="Content Placeholder 9"/>
          <p:cNvPicPr/>
          <p:nvPr/>
        </p:nvPicPr>
        <p:blipFill>
          <a:blip r:embed="rId3"/>
          <a:stretch/>
        </p:blipFill>
        <p:spPr>
          <a:xfrm>
            <a:off x="857520" y="2610720"/>
            <a:ext cx="4334040" cy="1946880"/>
          </a:xfrm>
          <a:prstGeom prst="rect">
            <a:avLst/>
          </a:prstGeom>
          <a:ln>
            <a:noFill/>
          </a:ln>
        </p:spPr>
      </p:pic>
      <p:pic>
        <p:nvPicPr>
          <p:cNvPr id="301" name="Picture 13"/>
          <p:cNvPicPr/>
          <p:nvPr/>
        </p:nvPicPr>
        <p:blipFill>
          <a:blip r:embed="rId4"/>
          <a:stretch/>
        </p:blipFill>
        <p:spPr>
          <a:xfrm>
            <a:off x="5777280" y="2565360"/>
            <a:ext cx="5434560" cy="221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pPr algn="ctr"/>
            <a:r>
              <a:rPr lang="tr-TR" dirty="0"/>
              <a:t>Team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47BF4A3-F3CA-408E-A710-44F25E896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87" y="1649740"/>
            <a:ext cx="9326880" cy="4351338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1329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9D29-E4B1-421A-9757-946E8121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consumption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2E707A1-0E3B-4399-A202-8DF8287D6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079185"/>
              </p:ext>
            </p:extLst>
          </p:nvPr>
        </p:nvGraphicFramePr>
        <p:xfrm>
          <a:off x="401742" y="1416050"/>
          <a:ext cx="11388515" cy="44432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77703">
                  <a:extLst>
                    <a:ext uri="{9D8B030D-6E8A-4147-A177-3AD203B41FA5}">
                      <a16:colId xmlns:a16="http://schemas.microsoft.com/office/drawing/2014/main" val="3929742220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4250100547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1626191749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1681513362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3319886400"/>
                    </a:ext>
                  </a:extLst>
                </a:gridCol>
              </a:tblGrid>
              <a:tr h="7405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Current (</a:t>
                      </a:r>
                      <a:r>
                        <a:rPr lang="tr-TR" sz="2000" u="none" strike="noStrike" dirty="0">
                          <a:effectLst/>
                        </a:rPr>
                        <a:t>A</a:t>
                      </a:r>
                      <a:r>
                        <a:rPr lang="en-US" sz="2000" u="none" strike="noStrike" dirty="0">
                          <a:effectLst/>
                        </a:rPr>
                        <a:t>vg) 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Watt(</a:t>
                      </a:r>
                      <a:r>
                        <a:rPr lang="tr-TR" sz="2000" u="none" strike="noStrike" dirty="0">
                          <a:effectLst/>
                        </a:rPr>
                        <a:t>A</a:t>
                      </a:r>
                      <a:r>
                        <a:rPr lang="en-US" sz="2000" u="none" strike="noStrike" dirty="0">
                          <a:effectLst/>
                        </a:rPr>
                        <a:t>vg) 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Current (</a:t>
                      </a:r>
                      <a:r>
                        <a:rPr lang="tr-TR" sz="2000" u="none" strike="noStrike" dirty="0">
                          <a:effectLst/>
                        </a:rPr>
                        <a:t>M</a:t>
                      </a:r>
                      <a:r>
                        <a:rPr lang="en-US" sz="2000" u="none" strike="noStrike" dirty="0">
                          <a:effectLst/>
                        </a:rPr>
                        <a:t>ax) 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Watt(</a:t>
                      </a:r>
                      <a:r>
                        <a:rPr lang="tr-TR" sz="2000" u="none" strike="noStrike" dirty="0">
                          <a:effectLst/>
                        </a:rPr>
                        <a:t>M</a:t>
                      </a:r>
                      <a:r>
                        <a:rPr lang="en-US" sz="2000" u="none" strike="noStrike" dirty="0">
                          <a:effectLst/>
                        </a:rPr>
                        <a:t>ax) 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759582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Raspberry pi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0,85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4,25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12,5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3536267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Arduino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80m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0,4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0,2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5578377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Driver and DC Motors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5455795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ToF</a:t>
                      </a:r>
                      <a:r>
                        <a:rPr lang="en-US" sz="2000" u="none" strike="noStrike" dirty="0">
                          <a:effectLst/>
                        </a:rPr>
                        <a:t> sensors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19m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62.7m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40m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132m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1297322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 power consumption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2,45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22,71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5,74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49,6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0379311"/>
                  </a:ext>
                </a:extLst>
              </a:tr>
            </a:tbl>
          </a:graphicData>
        </a:graphic>
      </p:graphicFrame>
      <p:sp>
        <p:nvSpPr>
          <p:cNvPr id="4" name="Dikdörtgen 4">
            <a:extLst>
              <a:ext uri="{FF2B5EF4-FFF2-40B4-BE49-F238E27FC236}">
                <a16:creationId xmlns:a16="http://schemas.microsoft.com/office/drawing/2014/main" id="{EECA4E6D-B3B0-4E3E-90B9-E41EE0928401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E850F9C0-3FE4-4C74-98EB-8AF63E4E6C2D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A0E83C57-0D57-4DB9-B7F8-39D2F230F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8" name="Metin kutusu 6">
            <a:extLst>
              <a:ext uri="{FF2B5EF4-FFF2-40B4-BE49-F238E27FC236}">
                <a16:creationId xmlns:a16="http://schemas.microsoft.com/office/drawing/2014/main" id="{36011E6A-6297-4280-AB08-38C7AD900D0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44132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1DE6-430A-483C-8639-0A9211A8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Analysis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EADC4E4-3514-4A93-AC24-4019D919E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9843712"/>
              </p:ext>
            </p:extLst>
          </p:nvPr>
        </p:nvGraphicFramePr>
        <p:xfrm>
          <a:off x="831273" y="1371501"/>
          <a:ext cx="10515600" cy="4820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47706193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82888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Component 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Price ($)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09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Raspberry pi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711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Arduino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296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Driver and DC Motors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24.5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81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ToF</a:t>
                      </a:r>
                      <a:r>
                        <a:rPr lang="en-US" sz="2000" u="none" strike="noStrike" dirty="0">
                          <a:effectLst/>
                        </a:rPr>
                        <a:t> sensors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602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Wheels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006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Powerbank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111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Li-</a:t>
                      </a:r>
                      <a:r>
                        <a:rPr lang="en-US" sz="2000" u="none" strike="noStrike" dirty="0" err="1">
                          <a:effectLst/>
                        </a:rPr>
                        <a:t>po</a:t>
                      </a:r>
                      <a:r>
                        <a:rPr lang="en-US" sz="2000" u="none" strike="noStrike" dirty="0">
                          <a:effectLst/>
                        </a:rPr>
                        <a:t> Battery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1584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Additional components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7576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Additional payment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843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Camera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479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Chassis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4347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 Project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198,5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6755720"/>
                  </a:ext>
                </a:extLst>
              </a:tr>
            </a:tbl>
          </a:graphicData>
        </a:graphic>
      </p:graphicFrame>
      <p:sp>
        <p:nvSpPr>
          <p:cNvPr id="4" name="Dikdörtgen 4">
            <a:extLst>
              <a:ext uri="{FF2B5EF4-FFF2-40B4-BE49-F238E27FC236}">
                <a16:creationId xmlns:a16="http://schemas.microsoft.com/office/drawing/2014/main" id="{1B657743-ADDF-491A-9223-004336628A4D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520025FE-2A51-4619-9F5A-334529B59055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5BF86545-B456-471E-B167-5F4FECF79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8" name="Metin kutusu 6">
            <a:extLst>
              <a:ext uri="{FF2B5EF4-FFF2-40B4-BE49-F238E27FC236}">
                <a16:creationId xmlns:a16="http://schemas.microsoft.com/office/drawing/2014/main" id="{18758B92-9620-4379-AB7C-5E0917F779A5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5915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870AF-F17A-4793-A7EF-C970B1EA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C511-1AC0-41E3-B7C3-29D68F9C5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Technical manuals</a:t>
            </a:r>
          </a:p>
          <a:p>
            <a:r>
              <a:rPr lang="en-US" sz="3600" dirty="0"/>
              <a:t>Elliptical path</a:t>
            </a:r>
          </a:p>
          <a:p>
            <a:r>
              <a:rPr lang="en-US" sz="3600" dirty="0"/>
              <a:t>Rechargeable battery and the charger</a:t>
            </a:r>
          </a:p>
          <a:p>
            <a:r>
              <a:rPr lang="en-US" sz="3600" dirty="0"/>
              <a:t>Flash drive </a:t>
            </a:r>
          </a:p>
          <a:p>
            <a:r>
              <a:rPr lang="en-US" sz="3600" dirty="0"/>
              <a:t>The vehicle will have two (2) years of warranty</a:t>
            </a:r>
          </a:p>
        </p:txBody>
      </p:sp>
      <p:sp>
        <p:nvSpPr>
          <p:cNvPr id="4" name="Dikdörtgen 4">
            <a:extLst>
              <a:ext uri="{FF2B5EF4-FFF2-40B4-BE49-F238E27FC236}">
                <a16:creationId xmlns:a16="http://schemas.microsoft.com/office/drawing/2014/main" id="{172FA750-86A2-49FE-B77C-55F405B27912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3F33F228-33D5-4D20-B62B-87770CCAFA1B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BFD6A233-F5DE-4EFA-8B8D-16301EEB6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1FE5673-561A-4F01-84ED-FF9EF9AFB981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29616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Gantt</a:t>
            </a:r>
            <a:r>
              <a:rPr lang="tr-TR" dirty="0"/>
              <a:t> Chart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4" name="İçerik Yer Tutucusu 13">
            <a:extLst>
              <a:ext uri="{FF2B5EF4-FFF2-40B4-BE49-F238E27FC236}">
                <a16:creationId xmlns:a16="http://schemas.microsoft.com/office/drawing/2014/main" id="{7FCEA97A-4816-4F4E-AF6F-71B7A67C6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" b="12710"/>
          <a:stretch/>
        </p:blipFill>
        <p:spPr>
          <a:xfrm>
            <a:off x="795828" y="1405442"/>
            <a:ext cx="10614198" cy="4754295"/>
          </a:xfrm>
        </p:spPr>
      </p:pic>
    </p:spTree>
    <p:extLst>
      <p:ext uri="{BB962C8B-B14F-4D97-AF65-F5344CB8AC3E}">
        <p14:creationId xmlns:p14="http://schemas.microsoft.com/office/powerpoint/2010/main" val="285823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832725"/>
          </a:xfrm>
        </p:spPr>
        <p:txBody>
          <a:bodyPr/>
          <a:lstStyle/>
          <a:p>
            <a:pPr algn="ctr"/>
            <a:r>
              <a:rPr lang="en-US" dirty="0"/>
              <a:t>Milestones Chart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1DD200-C2F7-4977-B8C9-FE0DE1886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5F0D77-8301-4B80-ADCB-DA8740936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56" y="1049932"/>
            <a:ext cx="11034944" cy="562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07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870AF-F17A-4793-A7EF-C970B1EA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C511-1AC0-41E3-B7C3-29D68F9C5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6600" dirty="0"/>
              <a:t>Our passion is your future </a:t>
            </a:r>
          </a:p>
        </p:txBody>
      </p:sp>
      <p:sp>
        <p:nvSpPr>
          <p:cNvPr id="4" name="Dikdörtgen 4">
            <a:extLst>
              <a:ext uri="{FF2B5EF4-FFF2-40B4-BE49-F238E27FC236}">
                <a16:creationId xmlns:a16="http://schemas.microsoft.com/office/drawing/2014/main" id="{172FA750-86A2-49FE-B77C-55F405B27912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3F33F228-33D5-4D20-B62B-87770CCAFA1B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BFD6A233-F5DE-4EFA-8B8D-16301EEB6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1FE5673-561A-4F01-84ED-FF9EF9AFB981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5940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870AF-F17A-4793-A7EF-C970B1EA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C511-1AC0-41E3-B7C3-29D68F9C5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tr-TR" sz="6600" dirty="0" err="1"/>
              <a:t>Thanks</a:t>
            </a:r>
            <a:r>
              <a:rPr lang="tr-TR" sz="6600" dirty="0"/>
              <a:t> </a:t>
            </a:r>
            <a:r>
              <a:rPr lang="tr-TR" sz="6600" dirty="0" err="1"/>
              <a:t>for</a:t>
            </a:r>
            <a:r>
              <a:rPr lang="tr-TR" sz="6600" dirty="0"/>
              <a:t> </a:t>
            </a:r>
            <a:r>
              <a:rPr lang="tr-TR" sz="6600" dirty="0" err="1"/>
              <a:t>your</a:t>
            </a:r>
            <a:r>
              <a:rPr lang="tr-TR" sz="6600" dirty="0"/>
              <a:t> </a:t>
            </a:r>
            <a:r>
              <a:rPr lang="tr-TR" sz="6600" dirty="0" err="1"/>
              <a:t>kind</a:t>
            </a:r>
            <a:r>
              <a:rPr lang="tr-TR" sz="6600" dirty="0"/>
              <a:t> </a:t>
            </a:r>
            <a:r>
              <a:rPr lang="tr-TR" sz="6600" dirty="0" err="1"/>
              <a:t>attention</a:t>
            </a:r>
            <a:r>
              <a:rPr lang="tr-TR" sz="6600" dirty="0"/>
              <a:t>.</a:t>
            </a:r>
            <a:endParaRPr lang="en-US" sz="6600" dirty="0"/>
          </a:p>
        </p:txBody>
      </p:sp>
      <p:sp>
        <p:nvSpPr>
          <p:cNvPr id="4" name="Dikdörtgen 4">
            <a:extLst>
              <a:ext uri="{FF2B5EF4-FFF2-40B4-BE49-F238E27FC236}">
                <a16:creationId xmlns:a16="http://schemas.microsoft.com/office/drawing/2014/main" id="{172FA750-86A2-49FE-B77C-55F405B27912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3F33F228-33D5-4D20-B62B-87770CCAFA1B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BFD6A233-F5DE-4EFA-8B8D-16301EEB6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1FE5673-561A-4F01-84ED-FF9EF9AFB981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0224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Diagram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3" name="İçerik Yer Tutucusu 12">
            <a:extLst>
              <a:ext uri="{FF2B5EF4-FFF2-40B4-BE49-F238E27FC236}">
                <a16:creationId xmlns:a16="http://schemas.microsoft.com/office/drawing/2014/main" id="{C63BD6E0-B513-4CEE-9C27-ADAE0643B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77" y="1915478"/>
            <a:ext cx="10515600" cy="3819862"/>
          </a:xfrm>
        </p:spPr>
      </p:pic>
    </p:spTree>
    <p:extLst>
      <p:ext uri="{BB962C8B-B14F-4D97-AF65-F5344CB8AC3E}">
        <p14:creationId xmlns:p14="http://schemas.microsoft.com/office/powerpoint/2010/main" val="260231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							</a:t>
            </a: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r>
              <a:rPr lang="tr-TR" dirty="0"/>
              <a:t>							</a:t>
            </a:r>
            <a:br>
              <a:rPr lang="tr-TR" dirty="0"/>
            </a:br>
            <a:r>
              <a:rPr lang="tr-TR" dirty="0"/>
              <a:t>							</a:t>
            </a:r>
            <a:r>
              <a:rPr lang="tr-TR" dirty="0" err="1"/>
              <a:t>Objective</a:t>
            </a:r>
            <a:r>
              <a:rPr lang="tr-TR" dirty="0"/>
              <a:t> </a:t>
            </a:r>
            <a:r>
              <a:rPr lang="tr-TR" dirty="0" err="1"/>
              <a:t>Tree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0DD3C5E-7865-4BBF-BD67-B3DAF7480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26" y="346852"/>
            <a:ext cx="5646420" cy="604266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27896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Project </a:t>
            </a:r>
            <a:r>
              <a:rPr lang="tr-TR" dirty="0" err="1"/>
              <a:t>Requirements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r>
              <a:rPr lang="tr-TR" dirty="0"/>
              <a:t> </a:t>
            </a:r>
            <a:r>
              <a:rPr lang="tr-TR" dirty="0" err="1"/>
              <a:t>should</a:t>
            </a:r>
            <a:endParaRPr lang="tr-T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follow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opponent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communicate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opponent</a:t>
            </a:r>
            <a:r>
              <a:rPr lang="tr-TR" dirty="0"/>
              <a:t>. 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9146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V-Model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916A26A7-20BE-430D-A274-FADD4F4AF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91" y="1691322"/>
            <a:ext cx="10515600" cy="3913037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65315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V-Model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9EB9AA-6F94-4DF7-A0D6-1057D50F1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83001B-3EA1-463F-B916-49B215D5D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434" y="627744"/>
            <a:ext cx="8176985" cy="560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05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2" name="İçerik Yer Tutucusu 11">
            <a:extLst>
              <a:ext uri="{FF2B5EF4-FFF2-40B4-BE49-F238E27FC236}">
                <a16:creationId xmlns:a16="http://schemas.microsoft.com/office/drawing/2014/main" id="{92ED20AB-FDCA-4C41-8DCB-0618BBD80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Detecting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a </a:t>
            </a:r>
            <a:r>
              <a:rPr lang="tr-TR" dirty="0" err="1"/>
              <a:t>captured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in </a:t>
            </a:r>
            <a:r>
              <a:rPr lang="tr-TR" dirty="0" err="1"/>
              <a:t>real</a:t>
            </a:r>
            <a:r>
              <a:rPr lang="tr-TR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166952067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917</TotalTime>
  <Words>504</Words>
  <Application>Microsoft Office PowerPoint</Application>
  <PresentationFormat>Geniş ekran</PresentationFormat>
  <Paragraphs>191</Paragraphs>
  <Slides>36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K2D</vt:lpstr>
      <vt:lpstr>Wingdings</vt:lpstr>
      <vt:lpstr>Wingdings 2</vt:lpstr>
      <vt:lpstr>HDOfficeLightV0</vt:lpstr>
      <vt:lpstr>PowerPoint Sunusu</vt:lpstr>
      <vt:lpstr>Outline</vt:lpstr>
      <vt:lpstr>Team</vt:lpstr>
      <vt:lpstr>System Diagram</vt:lpstr>
      <vt:lpstr>                            Objective Tree</vt:lpstr>
      <vt:lpstr>Project Requirements</vt:lpstr>
      <vt:lpstr>V-Model</vt:lpstr>
      <vt:lpstr>V-Model</vt:lpstr>
      <vt:lpstr>Lane Detection Subsystem</vt:lpstr>
      <vt:lpstr>Lane Detection Subsystem</vt:lpstr>
      <vt:lpstr>Lane Detection Subsystem</vt:lpstr>
      <vt:lpstr>Data Processing Subsystem</vt:lpstr>
      <vt:lpstr>Data Processing Subsystem</vt:lpstr>
      <vt:lpstr>Data Processing Subsystem</vt:lpstr>
      <vt:lpstr>Lane Vision of the Vehicle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 consumption </vt:lpstr>
      <vt:lpstr>Cost Analysis </vt:lpstr>
      <vt:lpstr>Deliverables</vt:lpstr>
      <vt:lpstr>Gantt Chart</vt:lpstr>
      <vt:lpstr>Milestones Chart</vt:lpstr>
      <vt:lpstr>Conclusion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Erdem Tuna</dc:creator>
  <cp:lastModifiedBy>Halil Temurtaş</cp:lastModifiedBy>
  <cp:revision>30</cp:revision>
  <dcterms:created xsi:type="dcterms:W3CDTF">2018-12-27T13:07:49Z</dcterms:created>
  <dcterms:modified xsi:type="dcterms:W3CDTF">2018-12-28T11:11:02Z</dcterms:modified>
</cp:coreProperties>
</file>